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338" r:id="rId4"/>
    <p:sldId id="339" r:id="rId5"/>
    <p:sldId id="333" r:id="rId6"/>
    <p:sldId id="334" r:id="rId7"/>
    <p:sldId id="335" r:id="rId8"/>
    <p:sldId id="336" r:id="rId9"/>
    <p:sldId id="337" r:id="rId10"/>
    <p:sldId id="284" r:id="rId11"/>
    <p:sldId id="321" r:id="rId12"/>
    <p:sldId id="322" r:id="rId13"/>
    <p:sldId id="323" r:id="rId14"/>
    <p:sldId id="318" r:id="rId15"/>
    <p:sldId id="34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RAP/Day%2025/Behaviour%20Defini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5/Service%20Defini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923180ddb98240829d935862025004d6/Cloud/en-US/f6cb3e3402694f5585068e5e5161a7c1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4/03_Travel.txt" TargetMode="External"/><Relationship Id="rId5" Type="http://schemas.openxmlformats.org/officeDocument/2006/relationships/hyperlink" Target="https://github.com/soyuztechnologies/SoperaStreriaTraining/blob/master/RAP/Day%2024/02_Customer.txt" TargetMode="External"/><Relationship Id="rId4" Type="http://schemas.openxmlformats.org/officeDocument/2006/relationships/hyperlink" Target="https://github.com/soyuztechnologies/SoperaStreriaTraining/blob/master/RAP/Day%2024/01_Agency.tx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soyuztechnologies/SoperaStreriaTraining/blob/master/RAP/Day%2024/04_Class%20Pool%20Code.txt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26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xmlns="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Behavior Definition </a:t>
            </a:r>
            <a:r>
              <a:rPr lang="en-IN" dirty="0">
                <a:latin typeface="Cooper Black" panose="0208090404030B020404" pitchFamily="18" charset="0"/>
              </a:rPr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Speech Bubble: Rectangle with Corners Rounded 22">
            <a:extLst>
              <a:ext uri="{FF2B5EF4-FFF2-40B4-BE49-F238E27FC236}">
                <a16:creationId xmlns:a16="http://schemas.microsoft.com/office/drawing/2014/main" xmlns="" id="{FB9EDC56-5135-4BA2-8CE8-A5B1A6B82840}"/>
              </a:ext>
            </a:extLst>
          </p:cNvPr>
          <p:cNvSpPr/>
          <p:nvPr/>
        </p:nvSpPr>
        <p:spPr>
          <a:xfrm>
            <a:off x="9176773" y="3536373"/>
            <a:ext cx="2912026" cy="1772117"/>
          </a:xfrm>
          <a:prstGeom prst="wedgeRoundRectCallout">
            <a:avLst>
              <a:gd name="adj1" fmla="val -68476"/>
              <a:gd name="adj2" fmla="val 95656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Code is written in behavior pool, pool of local classes inside a global class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441" y="913952"/>
            <a:ext cx="99261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 Business Object BDEF is an ABAP Repository object (just like Tables, classes, FM, Programs). </a:t>
            </a:r>
            <a:endParaRPr lang="en-US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This </a:t>
            </a:r>
            <a:r>
              <a:rPr lang="en-US" sz="1800" dirty="0"/>
              <a:t>BDEF determines the behavior of an BO in context of RESTful ABAP programming. In simple words, what are all the different operations our BO can do like create, update, delete..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This is created using BDL (Behavior definition Language)) and comprises modeling capability aspect of BP node for e.g. CRUD, actions, local between parent child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 BDEF </a:t>
            </a:r>
            <a:r>
              <a:rPr lang="en-US" sz="1800" b="1" dirty="0"/>
              <a:t>always </a:t>
            </a:r>
            <a:r>
              <a:rPr lang="en-US" sz="1800" dirty="0"/>
              <a:t>refers to a CDS Model. This reference results from the name equality with root entity</a:t>
            </a:r>
            <a:r>
              <a:rPr lang="en-US" sz="1800" dirty="0" smtClean="0"/>
              <a:t>,</a:t>
            </a:r>
          </a:p>
          <a:p>
            <a:pPr algn="just"/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/>
              <a:t>Your CDS view name = BDEF Name</a:t>
            </a:r>
            <a:endParaRPr lang="en-IN" sz="1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CFB33B8-7F10-4DD1-BFBA-A042147F471D}"/>
              </a:ext>
            </a:extLst>
          </p:cNvPr>
          <p:cNvSpPr/>
          <p:nvPr/>
        </p:nvSpPr>
        <p:spPr>
          <a:xfrm>
            <a:off x="989784" y="3506423"/>
            <a:ext cx="2782385" cy="101027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CDS View (root)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Business Object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EF14C88-4842-4AD5-A661-C0F734897BE9}"/>
              </a:ext>
            </a:extLst>
          </p:cNvPr>
          <p:cNvSpPr/>
          <p:nvPr/>
        </p:nvSpPr>
        <p:spPr>
          <a:xfrm>
            <a:off x="5863900" y="3506422"/>
            <a:ext cx="2720907" cy="9937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Behavior 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B62195-6B7D-4ABC-95BD-29D3A1076E57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772169" y="4003277"/>
            <a:ext cx="2091731" cy="828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5E46273-C5CC-4D9D-B863-69751737BB7C}"/>
              </a:ext>
            </a:extLst>
          </p:cNvPr>
          <p:cNvSpPr txBox="1"/>
          <p:nvPr/>
        </p:nvSpPr>
        <p:spPr>
          <a:xfrm>
            <a:off x="3772169" y="365597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1                  0..1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F67C793-9759-473F-9995-69000373DE7E}"/>
              </a:ext>
            </a:extLst>
          </p:cNvPr>
          <p:cNvSpPr/>
          <p:nvPr/>
        </p:nvSpPr>
        <p:spPr>
          <a:xfrm>
            <a:off x="989784" y="5460827"/>
            <a:ext cx="2782385" cy="101027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CDS Childs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B7E1DB4-D183-45E9-84AC-035CD3A350E7}"/>
              </a:ext>
            </a:extLst>
          </p:cNvPr>
          <p:cNvCxnSpPr>
            <a:stCxn id="8" idx="2"/>
            <a:endCxn id="13" idx="0"/>
          </p:cNvCxnSpPr>
          <p:nvPr/>
        </p:nvCxnSpPr>
        <p:spPr>
          <a:xfrm>
            <a:off x="2380977" y="4516695"/>
            <a:ext cx="0" cy="94413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623F58-9BE4-4658-ABCD-7515B953180E}"/>
              </a:ext>
            </a:extLst>
          </p:cNvPr>
          <p:cNvSpPr txBox="1"/>
          <p:nvPr/>
        </p:nvSpPr>
        <p:spPr>
          <a:xfrm>
            <a:off x="2384142" y="5040097"/>
            <a:ext cx="1728192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0..N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7D4121F-D582-46B8-8E0B-844F73BC80D6}"/>
              </a:ext>
            </a:extLst>
          </p:cNvPr>
          <p:cNvSpPr txBox="1"/>
          <p:nvPr/>
        </p:nvSpPr>
        <p:spPr>
          <a:xfrm>
            <a:off x="1819795" y="451652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5A1B47C-6DCF-496F-AE8B-D740366A65B6}"/>
              </a:ext>
            </a:extLst>
          </p:cNvPr>
          <p:cNvSpPr/>
          <p:nvPr/>
        </p:nvSpPr>
        <p:spPr>
          <a:xfrm>
            <a:off x="5249100" y="5671182"/>
            <a:ext cx="3951793" cy="9937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Behavior Implementation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(M- option, U- Mandatory)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623208E-F808-49D4-805C-67CBD66EE0BE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7224354" y="4500132"/>
            <a:ext cx="643" cy="1171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88B699-9FE9-4C73-BCE6-E14A2489F2C2}"/>
              </a:ext>
            </a:extLst>
          </p:cNvPr>
          <p:cNvSpPr txBox="1"/>
          <p:nvPr/>
        </p:nvSpPr>
        <p:spPr>
          <a:xfrm>
            <a:off x="7251369" y="4555967"/>
            <a:ext cx="10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1..N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b="1" dirty="0">
                <a:latin typeface="Cooper Black" panose="0208090404030B020404" pitchFamily="18" charset="0"/>
              </a:rPr>
              <a:t>Business Object’s Runtime Implementation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887945"/>
            <a:ext cx="106148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The business object runtime mainly consists of two parts: The first part is the </a:t>
            </a:r>
            <a:r>
              <a:rPr lang="en-US" sz="1800" b="1" dirty="0"/>
              <a:t>interaction phase</a:t>
            </a:r>
            <a:r>
              <a:rPr lang="en-US" sz="1800" dirty="0"/>
              <a:t> where a consumer calls the business object operations to change data and read instances with or without the transactional changes. The business object runtime keeps the changes in its internal </a:t>
            </a:r>
            <a:r>
              <a:rPr lang="en-US" sz="1800" b="1" dirty="0"/>
              <a:t>transactional buffer</a:t>
            </a:r>
            <a:r>
              <a:rPr lang="en-US" sz="1800" dirty="0"/>
              <a:t> which represents the state of the instance data. This transactional buffer is always required for a business object. After all changes were performed, the data can be persisted. This is realized with the </a:t>
            </a:r>
            <a:r>
              <a:rPr lang="en-US" sz="1800" b="1" dirty="0"/>
              <a:t>save sequence</a:t>
            </a:r>
            <a:r>
              <a:rPr lang="en-US" sz="1800" dirty="0"/>
              <a:t>.</a:t>
            </a:r>
            <a:endParaRPr lang="en-US" sz="1800" b="0" i="0" dirty="0">
              <a:effectLst/>
            </a:endParaRPr>
          </a:p>
        </p:txBody>
      </p:sp>
      <p:pic>
        <p:nvPicPr>
          <p:cNvPr id="1028" name="Picture 4" descr="https://blogs.sap.com/wp-content/uploads/2019/05/Picture8-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9"/>
          <a:stretch/>
        </p:blipFill>
        <p:spPr bwMode="auto">
          <a:xfrm>
            <a:off x="981844" y="2718528"/>
            <a:ext cx="2952328" cy="393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s.sap.com/wp-content/uploads/2019/05/Picture9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80" y="2935159"/>
            <a:ext cx="70770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078188" y="4509120"/>
            <a:ext cx="385898" cy="21602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Implementing of Behaviour Definition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74274"/>
            <a:ext cx="5425967" cy="3738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361"/>
          <a:stretch/>
        </p:blipFill>
        <p:spPr>
          <a:xfrm>
            <a:off x="7120255" y="1052736"/>
            <a:ext cx="4672814" cy="4176464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6382444" y="2564904"/>
            <a:ext cx="648072" cy="6480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Exercise 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765820" y="908720"/>
            <a:ext cx="424847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  <a:cs typeface="Arial" pitchFamily="34" charset="0"/>
                <a:hlinkClick r:id="rId3"/>
              </a:rPr>
              <a:t>Behaviour Definition</a:t>
            </a:r>
            <a:endParaRPr lang="en-US" kern="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1503945"/>
            <a:ext cx="8064896" cy="43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latin typeface="Calibri" panose="020F0502020204030204"/>
              </a:rPr>
              <a:t>Trainer: Anubhav Oberoy</a:t>
            </a:r>
            <a:endParaRPr lang="en-US" sz="1400" b="1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2468601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26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15689" y="901545"/>
            <a:ext cx="7962085" cy="347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 smtClean="0">
                <a:solidFill>
                  <a:schemeClr val="bg1"/>
                </a:solidFill>
              </a:rPr>
              <a:t>Creating </a:t>
            </a:r>
            <a:r>
              <a:rPr lang="en-US" sz="1999" dirty="0">
                <a:solidFill>
                  <a:schemeClr val="bg1"/>
                </a:solidFill>
              </a:rPr>
              <a:t>OData Service ( Business Service</a:t>
            </a:r>
            <a:r>
              <a:rPr lang="en-US" sz="1999" dirty="0" smtClean="0">
                <a:solidFill>
                  <a:schemeClr val="bg1"/>
                </a:solidFill>
              </a:rPr>
              <a:t>)</a:t>
            </a:r>
            <a:endParaRPr lang="en-US" sz="1999" dirty="0" smtClean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</a:t>
            </a:r>
            <a:r>
              <a:rPr lang="en-US" sz="1999" dirty="0" smtClean="0">
                <a:solidFill>
                  <a:schemeClr val="bg1"/>
                </a:solidFill>
              </a:rPr>
              <a:t>eveloping </a:t>
            </a:r>
            <a:r>
              <a:rPr lang="en-US" sz="1999" dirty="0">
                <a:solidFill>
                  <a:schemeClr val="bg1"/>
                </a:solidFill>
              </a:rPr>
              <a:t>Read-Only List Reporting Apps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UI Annotation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Adding Search Capabilities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Local Types/Classes in ABAP with Global Classes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Implementing Class Pool </a:t>
            </a:r>
            <a:r>
              <a:rPr lang="en-IN" sz="1999" dirty="0" smtClean="0">
                <a:solidFill>
                  <a:schemeClr val="bg1"/>
                </a:solidFill>
              </a:rPr>
              <a:t>Concept</a:t>
            </a:r>
            <a:endParaRPr lang="en-US" sz="1999" dirty="0" smtClean="0">
              <a:solidFill>
                <a:schemeClr val="bg1"/>
              </a:solidFill>
            </a:endParaRPr>
          </a:p>
          <a:p>
            <a:pPr marL="799860" lvl="1" indent="-342797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</a:t>
            </a:r>
            <a:r>
              <a:rPr lang="en-US" sz="1999" dirty="0" smtClean="0">
                <a:solidFill>
                  <a:schemeClr val="bg1"/>
                </a:solidFill>
              </a:rPr>
              <a:t>ehavior </a:t>
            </a:r>
            <a:r>
              <a:rPr lang="en-US" sz="1999" dirty="0">
                <a:solidFill>
                  <a:schemeClr val="bg1"/>
                </a:solidFill>
              </a:rPr>
              <a:t>Definition – Business Object Behavior Definition  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Why we need Behavior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Behavior Definition on top of Root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C-R-U-D Implementation in Unmanaged </a:t>
            </a:r>
            <a:r>
              <a:rPr lang="en-IN" sz="1999" dirty="0" smtClean="0">
                <a:solidFill>
                  <a:schemeClr val="bg1"/>
                </a:solidFill>
              </a:rPr>
              <a:t>Scenario</a:t>
            </a:r>
            <a:endParaRPr lang="en-IN" sz="1999" dirty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4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Service ( Business Service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844116"/>
            <a:ext cx="10009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A </a:t>
            </a:r>
            <a:r>
              <a:rPr lang="en-US" sz="1800" b="1" dirty="0"/>
              <a:t>business service definition </a:t>
            </a:r>
            <a:r>
              <a:rPr lang="en-US" sz="1800" dirty="0"/>
              <a:t>(short form: service definition) describes which CDS entities of a data model are to be exposed so that a specific business service, for example, Sales Order handling, can be enabled. It is an ABAP Repository object that describes the consumer-specific but protocol-agnostic perspective on a data model. “</a:t>
            </a:r>
            <a:r>
              <a:rPr lang="en-US" sz="1800" dirty="0">
                <a:hlinkClick r:id="rId3"/>
              </a:rPr>
              <a:t>ZI_TRAVEL_U_SD_XX</a:t>
            </a:r>
            <a:r>
              <a:rPr lang="en-US" sz="1800" dirty="0"/>
              <a:t>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37828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CDS Entity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54252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Service Definition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542684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Service Binding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98068" y="2632320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6814492" y="2564904"/>
            <a:ext cx="1728192" cy="29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0"/>
          <p:cNvSpPr txBox="1">
            <a:spLocks/>
          </p:cNvSpPr>
          <p:nvPr/>
        </p:nvSpPr>
        <p:spPr>
          <a:xfrm>
            <a:off x="609441" y="150540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ooper Black" panose="0208090404030B020404" pitchFamily="18" charset="0"/>
              </a:rPr>
              <a:t>Create OData Service ( Business Service )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396" y="3521395"/>
            <a:ext cx="789403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9477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Service Binding ( Business Service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764704"/>
            <a:ext cx="10381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The business service binding (short form: service binding) is an ABAP Repository object used to bind a service definition to a client-server communication protocol such as OData. Like any other repository object, the service binding uses the proven infrastructure of the ABAP Workbench, including the transport functionality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itle 10"/>
          <p:cNvSpPr txBox="1">
            <a:spLocks/>
          </p:cNvSpPr>
          <p:nvPr/>
        </p:nvSpPr>
        <p:spPr>
          <a:xfrm>
            <a:off x="609441" y="150540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ooper Black" panose="0208090404030B020404" pitchFamily="18" charset="0"/>
              </a:rPr>
              <a:t>Service Binding ( Business Service )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10" y="1790504"/>
            <a:ext cx="8440234" cy="48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51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Developing Read only List Report 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DBBFDB1-1D59-470B-9904-94A0F33E77EB}"/>
              </a:ext>
            </a:extLst>
          </p:cNvPr>
          <p:cNvSpPr txBox="1"/>
          <p:nvPr/>
        </p:nvSpPr>
        <p:spPr>
          <a:xfrm>
            <a:off x="609441" y="899721"/>
            <a:ext cx="95581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UI Annotations</a:t>
            </a:r>
            <a:r>
              <a:rPr lang="en-US" sz="20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@</a:t>
            </a:r>
            <a:r>
              <a:rPr lang="en-US" sz="2000" dirty="0"/>
              <a:t>UI.selectionField – Bring a filter field on smart filter bar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@UI.lineItem – enable us to put a column inside the smart table, position,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@UI.identification – used create fields in Object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@Semantics.amount.currencyCode – mark the unit of amount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@UI.headerInfo.typeName – Label for displaying single record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@UI.headerInfo.typeNamePlural – Table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@UI.facet: [{purpose : #STANDARD – This will create a section inside the object page</a:t>
            </a:r>
          </a:p>
          <a:p>
            <a:r>
              <a:rPr lang="en-US" sz="2000" dirty="0"/>
              <a:t>                       type: #IDENTIFICTION_REFERENCE – What type of data you want to </a:t>
            </a:r>
            <a:r>
              <a:rPr lang="en-US" sz="2000" dirty="0" smtClean="0"/>
              <a:t>display}]</a:t>
            </a:r>
          </a:p>
          <a:p>
            <a:endParaRPr lang="en-US" sz="2000" dirty="0"/>
          </a:p>
          <a:p>
            <a:r>
              <a:rPr lang="en-US" sz="2000" dirty="0" smtClean="0"/>
              <a:t>Documentation</a:t>
            </a:r>
            <a:endParaRPr lang="en-US" sz="2000" dirty="0"/>
          </a:p>
          <a:p>
            <a:r>
              <a:rPr lang="en-US" sz="2000" dirty="0">
                <a:hlinkClick r:id="rId3"/>
              </a:rPr>
              <a:t>Documentation Link for ABAP RAP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8786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Features with use of Annotation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DE833E-A6A3-4707-BE83-C1F8C42495EF}"/>
              </a:ext>
            </a:extLst>
          </p:cNvPr>
          <p:cNvSpPr txBox="1"/>
          <p:nvPr/>
        </p:nvSpPr>
        <p:spPr>
          <a:xfrm>
            <a:off x="609441" y="899721"/>
            <a:ext cx="1029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Simple Report with Selection Fields and Columns</a:t>
            </a:r>
          </a:p>
          <a:p>
            <a:r>
              <a:rPr lang="en-IN" sz="2000" dirty="0"/>
              <a:t>2.    Facet with section containing fields of drill-down</a:t>
            </a:r>
          </a:p>
          <a:p>
            <a:pPr marL="457200" indent="-457200">
              <a:buAutoNum type="arabicPeriod" startAt="3"/>
            </a:pPr>
            <a:r>
              <a:rPr lang="en-IN" sz="2000" dirty="0"/>
              <a:t>Change Labels of Column and Fields</a:t>
            </a:r>
          </a:p>
          <a:p>
            <a:pPr marL="457200" indent="-457200">
              <a:buAutoNum type="arabicPeriod" startAt="3"/>
            </a:pPr>
            <a:r>
              <a:rPr lang="en-IN" sz="2000" dirty="0"/>
              <a:t>Adding Text for given Customer</a:t>
            </a:r>
          </a:p>
          <a:p>
            <a:pPr marL="457200" indent="-457200">
              <a:buAutoNum type="arabicPeriod" startAt="3"/>
            </a:pPr>
            <a:r>
              <a:rPr lang="en-IN" sz="2000" dirty="0"/>
              <a:t>Support for Value help</a:t>
            </a:r>
          </a:p>
          <a:p>
            <a:pPr marL="457200" indent="-457200">
              <a:buAutoNum type="arabicPeriod" startAt="3"/>
            </a:pPr>
            <a:r>
              <a:rPr lang="en-IN" sz="2000" dirty="0"/>
              <a:t>Search Field with Default search element </a:t>
            </a:r>
            <a:r>
              <a:rPr lang="en-IN" sz="2000" dirty="0" smtClean="0"/>
              <a:t>(Hana </a:t>
            </a:r>
            <a:r>
              <a:rPr lang="en-IN" sz="2000" dirty="0"/>
              <a:t>fuzzy search)</a:t>
            </a:r>
          </a:p>
        </p:txBody>
      </p:sp>
    </p:spTree>
    <p:extLst>
      <p:ext uri="{BB962C8B-B14F-4D97-AF65-F5344CB8AC3E}">
        <p14:creationId xmlns:p14="http://schemas.microsoft.com/office/powerpoint/2010/main" val="540355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CDS Views with Annotations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68" y="1246895"/>
            <a:ext cx="7389596" cy="4878100"/>
          </a:xfrm>
          <a:prstGeom prst="rect">
            <a:avLst/>
          </a:prstGeom>
        </p:spPr>
      </p:pic>
      <p:sp>
        <p:nvSpPr>
          <p:cNvPr id="14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609441" y="838453"/>
            <a:ext cx="4248472" cy="12926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cs typeface="Arial" pitchFamily="34" charset="0"/>
              </a:rPr>
              <a:t>Exercise </a:t>
            </a:r>
          </a:p>
          <a:p>
            <a:r>
              <a:rPr lang="en-US" sz="1800" kern="0" dirty="0" smtClean="0">
                <a:cs typeface="Arial" pitchFamily="34" charset="0"/>
                <a:hlinkClick r:id="rId4"/>
              </a:rPr>
              <a:t>ZI_AGENCY_U_XX</a:t>
            </a:r>
            <a:r>
              <a:rPr lang="en-US" sz="1800" kern="0" dirty="0" smtClean="0">
                <a:cs typeface="Arial" pitchFamily="34" charset="0"/>
              </a:rPr>
              <a:t> ( Agency )</a:t>
            </a:r>
          </a:p>
          <a:p>
            <a:r>
              <a:rPr lang="en-US" sz="1800" kern="0" dirty="0" smtClean="0">
                <a:cs typeface="Arial" pitchFamily="34" charset="0"/>
                <a:hlinkClick r:id="rId5"/>
              </a:rPr>
              <a:t>ZI_Customer_U_XX</a:t>
            </a:r>
            <a:r>
              <a:rPr lang="en-US" sz="1800" kern="0" dirty="0" smtClean="0">
                <a:cs typeface="Arial" pitchFamily="34" charset="0"/>
              </a:rPr>
              <a:t> ( Customer )</a:t>
            </a:r>
          </a:p>
          <a:p>
            <a:r>
              <a:rPr lang="en-US" sz="1800" kern="0" dirty="0" smtClean="0">
                <a:cs typeface="Arial" pitchFamily="34" charset="0"/>
                <a:hlinkClick r:id="rId6"/>
              </a:rPr>
              <a:t>ZI_TRAVEL_U_XX</a:t>
            </a:r>
            <a:r>
              <a:rPr lang="en-US" sz="1800" kern="0" dirty="0" smtClean="0">
                <a:cs typeface="Arial" pitchFamily="34" charset="0"/>
              </a:rPr>
              <a:t>  ( Travel )</a:t>
            </a:r>
            <a:endParaRPr lang="en-US" sz="1800" kern="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73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6964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Local Types/Classes in ABAP with Global Classes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CE849F-BD64-4DB2-9A0C-B8566C657077}"/>
              </a:ext>
            </a:extLst>
          </p:cNvPr>
          <p:cNvSpPr txBox="1"/>
          <p:nvPr/>
        </p:nvSpPr>
        <p:spPr>
          <a:xfrm>
            <a:off x="609441" y="1215192"/>
            <a:ext cx="111421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Local Types for Global Classes - </a:t>
            </a:r>
            <a:r>
              <a:rPr lang="en-US" sz="2000" dirty="0" smtClean="0"/>
              <a:t> </a:t>
            </a:r>
            <a:r>
              <a:rPr lang="en-US" sz="2000" dirty="0"/>
              <a:t>Within class pools, as in virtually any other ABAP program, data types, local interfaces, and local classes can be defined to ensure a better structure of the implementation of the global class.</a:t>
            </a: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More </a:t>
            </a:r>
            <a:r>
              <a:rPr lang="en-US" sz="2000" dirty="0"/>
              <a:t>number of classes will cause confusion and over-modularization increase the complexity of our design</a:t>
            </a:r>
          </a:p>
          <a:p>
            <a:pPr marL="457200" indent="-457200">
              <a:buAutoNum type="arabicPeriod"/>
            </a:pPr>
            <a:r>
              <a:rPr lang="en-US" sz="2000" dirty="0"/>
              <a:t>More number of global classes, will increase the chance of our code being exposed to reports/classes which we may want to use only a private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Allow a modularized way of designing app but still keeping our code in a single contain, a good balance between number of classes v.s modularization.</a:t>
            </a:r>
          </a:p>
          <a:p>
            <a:pPr marL="457200" indent="-457200">
              <a:buAutoNum type="arabicPeriod"/>
            </a:pPr>
            <a:r>
              <a:rPr lang="en-US" sz="2000" dirty="0"/>
              <a:t>At times we need so many classes for different purpose with very limited no of methods. 2 meh. + 20 classes, Create a class pool would be a good options.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60992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Implementing Class Pool Concept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203542"/>
            <a:ext cx="4533333" cy="3600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358108" y="4803542"/>
            <a:ext cx="0" cy="353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flipV="1">
            <a:off x="3355654" y="5156200"/>
            <a:ext cx="3017520" cy="9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942648"/>
            <a:ext cx="4315572" cy="5078640"/>
          </a:xfrm>
          <a:prstGeom prst="rect">
            <a:avLst/>
          </a:prstGeom>
        </p:spPr>
      </p:pic>
      <p:sp>
        <p:nvSpPr>
          <p:cNvPr id="25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2001077" y="4869160"/>
            <a:ext cx="150104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cs typeface="Arial" pitchFamily="34" charset="0"/>
              </a:rPr>
              <a:t>Global Class</a:t>
            </a:r>
            <a:endParaRPr lang="en-US" sz="1800" kern="0" dirty="0">
              <a:cs typeface="Arial" pitchFamily="34" charset="0"/>
            </a:endParaRPr>
          </a:p>
        </p:txBody>
      </p:sp>
      <p:sp>
        <p:nvSpPr>
          <p:cNvPr id="26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7545693" y="6021288"/>
            <a:ext cx="200510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cs typeface="Arial" pitchFamily="34" charset="0"/>
              </a:rPr>
              <a:t>Local Types/Class</a:t>
            </a:r>
            <a:endParaRPr lang="en-US" sz="1800" kern="0" dirty="0">
              <a:cs typeface="Arial" pitchFamily="34" charset="0"/>
            </a:endParaRPr>
          </a:p>
        </p:txBody>
      </p:sp>
      <p:sp>
        <p:nvSpPr>
          <p:cNvPr id="27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909836" y="5601434"/>
            <a:ext cx="2088232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 dirty="0" smtClean="0">
                <a:cs typeface="Arial" pitchFamily="34" charset="0"/>
              </a:rPr>
              <a:t>Exercise </a:t>
            </a:r>
          </a:p>
          <a:p>
            <a:r>
              <a:rPr lang="en-US" sz="2000" kern="0" dirty="0" smtClean="0">
                <a:cs typeface="Arial" pitchFamily="34" charset="0"/>
                <a:hlinkClick r:id="rId5"/>
              </a:rPr>
              <a:t>Class Pool Code</a:t>
            </a:r>
            <a:endParaRPr lang="en-US" sz="2000" kern="0" dirty="0"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09836" y="5526524"/>
            <a:ext cx="4533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55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9764</TotalTime>
  <Words>889</Words>
  <Application>Microsoft Office PowerPoint</Application>
  <PresentationFormat>Custom</PresentationFormat>
  <Paragraphs>124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Create OData Service ( Business Service )</vt:lpstr>
      <vt:lpstr>Service Binding ( Business Service )</vt:lpstr>
      <vt:lpstr>Developing Read only List Report </vt:lpstr>
      <vt:lpstr>Features with use of Annotation</vt:lpstr>
      <vt:lpstr>CDS Views with Annotations</vt:lpstr>
      <vt:lpstr>Local Types/Classes in ABAP with Global Classes</vt:lpstr>
      <vt:lpstr>Implementing Class Pool Concept</vt:lpstr>
      <vt:lpstr>Behavior Definition  </vt:lpstr>
      <vt:lpstr>Business Object’s Runtime Implementation</vt:lpstr>
      <vt:lpstr>Implementing of Behaviour Definition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278</cp:revision>
  <dcterms:created xsi:type="dcterms:W3CDTF">2013-09-12T13:05:01Z</dcterms:created>
  <dcterms:modified xsi:type="dcterms:W3CDTF">2021-11-26T10:37:12Z</dcterms:modified>
</cp:coreProperties>
</file>